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73" r:id="rId4"/>
    <p:sldId id="260" r:id="rId5"/>
    <p:sldId id="265" r:id="rId6"/>
    <p:sldId id="271" r:id="rId7"/>
    <p:sldId id="268" r:id="rId8"/>
    <p:sldId id="267" r:id="rId9"/>
    <p:sldId id="272" r:id="rId10"/>
    <p:sldId id="258" r:id="rId11"/>
    <p:sldId id="263" r:id="rId12"/>
    <p:sldId id="274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2676" y="-10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7CB3-FA49-4E13-9CAB-0EBC75F4E297}" type="datetimeFigureOut">
              <a:rPr lang="sl-SI" smtClean="0"/>
              <a:pPr/>
              <a:t>10.10.2012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2F28-7043-474D-B608-FB18A1CAF0D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472026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7CB3-FA49-4E13-9CAB-0EBC75F4E297}" type="datetimeFigureOut">
              <a:rPr lang="sl-SI" smtClean="0"/>
              <a:pPr/>
              <a:t>10.10.2012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2F28-7043-474D-B608-FB18A1CAF0D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97876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7CB3-FA49-4E13-9CAB-0EBC75F4E297}" type="datetimeFigureOut">
              <a:rPr lang="sl-SI" smtClean="0"/>
              <a:pPr/>
              <a:t>10.10.2012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2F28-7043-474D-B608-FB18A1CAF0D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99182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7CB3-FA49-4E13-9CAB-0EBC75F4E297}" type="datetimeFigureOut">
              <a:rPr lang="sl-SI" smtClean="0"/>
              <a:pPr/>
              <a:t>10.10.2012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2F28-7043-474D-B608-FB18A1CAF0D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82243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7CB3-FA49-4E13-9CAB-0EBC75F4E297}" type="datetimeFigureOut">
              <a:rPr lang="sl-SI" smtClean="0"/>
              <a:pPr/>
              <a:t>10.10.2012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2F28-7043-474D-B608-FB18A1CAF0D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77615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7CB3-FA49-4E13-9CAB-0EBC75F4E297}" type="datetimeFigureOut">
              <a:rPr lang="sl-SI" smtClean="0"/>
              <a:pPr/>
              <a:t>10.10.2012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2F28-7043-474D-B608-FB18A1CAF0D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53904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7CB3-FA49-4E13-9CAB-0EBC75F4E297}" type="datetimeFigureOut">
              <a:rPr lang="sl-SI" smtClean="0"/>
              <a:pPr/>
              <a:t>10.10.2012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2F28-7043-474D-B608-FB18A1CAF0D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689599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7CB3-FA49-4E13-9CAB-0EBC75F4E297}" type="datetimeFigureOut">
              <a:rPr lang="sl-SI" smtClean="0"/>
              <a:pPr/>
              <a:t>10.10.2012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2F28-7043-474D-B608-FB18A1CAF0D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59255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7CB3-FA49-4E13-9CAB-0EBC75F4E297}" type="datetimeFigureOut">
              <a:rPr lang="sl-SI" smtClean="0"/>
              <a:pPr/>
              <a:t>10.10.2012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2F28-7043-474D-B608-FB18A1CAF0D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537593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7CB3-FA49-4E13-9CAB-0EBC75F4E297}" type="datetimeFigureOut">
              <a:rPr lang="sl-SI" smtClean="0"/>
              <a:pPr/>
              <a:t>10.10.2012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2F28-7043-474D-B608-FB18A1CAF0D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124871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7CB3-FA49-4E13-9CAB-0EBC75F4E297}" type="datetimeFigureOut">
              <a:rPr lang="sl-SI" smtClean="0"/>
              <a:pPr/>
              <a:t>10.10.2012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2F28-7043-474D-B608-FB18A1CAF0D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97541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97CB3-FA49-4E13-9CAB-0EBC75F4E297}" type="datetimeFigureOut">
              <a:rPr lang="sl-SI" smtClean="0"/>
              <a:pPr/>
              <a:t>10.10.2012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82F28-7043-474D-B608-FB18A1CAF0D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77953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052736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 smtClean="0">
                <a:solidFill>
                  <a:srgbClr val="FF0000"/>
                </a:solidFill>
              </a:rPr>
              <a:t>ROJSTNA HIŠA PISATELJA Dr. JANEZA MENCINGERJA</a:t>
            </a:r>
          </a:p>
          <a:p>
            <a:pPr algn="ctr"/>
            <a:r>
              <a:rPr lang="sl-SI" sz="2400" b="1" dirty="0" smtClean="0">
                <a:solidFill>
                  <a:srgbClr val="FF0000"/>
                </a:solidFill>
              </a:rPr>
              <a:t>NEKOČ IN DANES</a:t>
            </a:r>
          </a:p>
          <a:p>
            <a:pPr algn="ctr"/>
            <a:endParaRPr lang="sl-SI" b="1" dirty="0" smtClean="0">
              <a:solidFill>
                <a:srgbClr val="FF0000"/>
              </a:solidFill>
            </a:endParaRPr>
          </a:p>
          <a:p>
            <a:pPr algn="ctr"/>
            <a:r>
              <a:rPr lang="sl-SI" b="1" dirty="0" smtClean="0">
                <a:solidFill>
                  <a:srgbClr val="FF0000"/>
                </a:solidFill>
              </a:rPr>
              <a:t>Miloš </a:t>
            </a:r>
            <a:r>
              <a:rPr lang="sl-SI" b="1" dirty="0" err="1" smtClean="0">
                <a:solidFill>
                  <a:srgbClr val="FF0000"/>
                </a:solidFill>
              </a:rPr>
              <a:t>Budnar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6021288"/>
            <a:ext cx="2554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rgbClr val="FF0000"/>
                </a:solidFill>
              </a:rPr>
              <a:t>Krško, 8. oktobra 2012</a:t>
            </a:r>
            <a:endParaRPr lang="sl-SI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3645024"/>
            <a:ext cx="31370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</a:rPr>
              <a:t>RODOVNIK</a:t>
            </a:r>
          </a:p>
          <a:p>
            <a:r>
              <a:rPr lang="sl-SI" sz="2400" b="1" dirty="0" smtClean="0">
                <a:solidFill>
                  <a:srgbClr val="FF0000"/>
                </a:solidFill>
              </a:rPr>
              <a:t>Pr‘GROGAR NA BRODU</a:t>
            </a:r>
          </a:p>
          <a:p>
            <a:r>
              <a:rPr lang="sl-SI" sz="2400" b="1" dirty="0" smtClean="0">
                <a:solidFill>
                  <a:srgbClr val="FF0000"/>
                </a:solidFill>
              </a:rPr>
              <a:t>KULTURNI SPOMENIK</a:t>
            </a:r>
          </a:p>
          <a:p>
            <a:r>
              <a:rPr lang="sl-SI" sz="2400" b="1" dirty="0" smtClean="0">
                <a:solidFill>
                  <a:srgbClr val="FF0000"/>
                </a:solidFill>
              </a:rPr>
              <a:t>RAZMISLEK</a:t>
            </a:r>
            <a:endParaRPr lang="sl-SI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68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7139"/>
            <a:ext cx="2965995" cy="551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5127"/>
            <a:ext cx="3031049" cy="643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207139"/>
            <a:ext cx="1584176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Odlok o razglasitvi hiše za kulturni spomenik lokalnega pomena -</a:t>
            </a:r>
            <a:r>
              <a:rPr lang="sl-SI" b="1" dirty="0" err="1" smtClean="0">
                <a:solidFill>
                  <a:srgbClr val="FF0000"/>
                </a:solidFill>
              </a:rPr>
              <a:t>29.marec</a:t>
            </a:r>
            <a:r>
              <a:rPr lang="sl-SI" b="1" dirty="0" smtClean="0">
                <a:solidFill>
                  <a:srgbClr val="FF0000"/>
                </a:solidFill>
              </a:rPr>
              <a:t> 2001</a:t>
            </a:r>
            <a:endParaRPr lang="sl-SI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51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772816"/>
            <a:ext cx="688380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rgbClr val="FF0000"/>
                </a:solidFill>
              </a:rPr>
              <a:t>RAZMISLEK</a:t>
            </a:r>
          </a:p>
          <a:p>
            <a:r>
              <a:rPr lang="sl-SI" sz="2000" b="1" dirty="0"/>
              <a:t> </a:t>
            </a:r>
            <a:endParaRPr lang="sl-SI" sz="2000" b="1" dirty="0">
              <a:solidFill>
                <a:srgbClr val="FF0000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sl-SI" b="1" dirty="0">
                <a:solidFill>
                  <a:srgbClr val="FF0000"/>
                </a:solidFill>
              </a:rPr>
              <a:t>s</a:t>
            </a:r>
            <a:r>
              <a:rPr lang="sl-SI" b="1" dirty="0" smtClean="0">
                <a:solidFill>
                  <a:srgbClr val="FF0000"/>
                </a:solidFill>
              </a:rPr>
              <a:t>poštujemo kulturno sporočilo hiše in ohranjamo </a:t>
            </a:r>
            <a:r>
              <a:rPr lang="sl-SI" b="1" dirty="0">
                <a:solidFill>
                  <a:srgbClr val="FF0000"/>
                </a:solidFill>
              </a:rPr>
              <a:t>njene </a:t>
            </a:r>
            <a:r>
              <a:rPr lang="sl-SI" b="1" dirty="0" smtClean="0">
                <a:solidFill>
                  <a:srgbClr val="FF0000"/>
                </a:solidFill>
              </a:rPr>
              <a:t>značilnosti</a:t>
            </a:r>
          </a:p>
          <a:p>
            <a:pPr marL="342900" lvl="0" indent="-342900">
              <a:buFontTx/>
              <a:buChar char="-"/>
            </a:pPr>
            <a:r>
              <a:rPr lang="sl-SI" b="1" dirty="0">
                <a:solidFill>
                  <a:srgbClr val="FF0000"/>
                </a:solidFill>
              </a:rPr>
              <a:t>o</a:t>
            </a:r>
            <a:r>
              <a:rPr lang="sl-SI" b="1" dirty="0" smtClean="0">
                <a:solidFill>
                  <a:srgbClr val="FF0000"/>
                </a:solidFill>
              </a:rPr>
              <a:t>srednji del  - ”hiša</a:t>
            </a:r>
            <a:r>
              <a:rPr lang="sl-SI" b="1" dirty="0">
                <a:solidFill>
                  <a:srgbClr val="FF0000"/>
                </a:solidFill>
              </a:rPr>
              <a:t>„  </a:t>
            </a:r>
            <a:r>
              <a:rPr lang="sl-SI" b="1" dirty="0" smtClean="0">
                <a:solidFill>
                  <a:srgbClr val="FF0000"/>
                </a:solidFill>
              </a:rPr>
              <a:t>- kot </a:t>
            </a:r>
            <a:r>
              <a:rPr lang="sl-SI" b="1" dirty="0">
                <a:solidFill>
                  <a:srgbClr val="FF0000"/>
                </a:solidFill>
              </a:rPr>
              <a:t>spominska </a:t>
            </a:r>
            <a:r>
              <a:rPr lang="sl-SI" b="1" dirty="0" smtClean="0">
                <a:solidFill>
                  <a:srgbClr val="FF0000"/>
                </a:solidFill>
              </a:rPr>
              <a:t>soba</a:t>
            </a:r>
          </a:p>
          <a:p>
            <a:pPr marL="342900" lvl="0" indent="-342900">
              <a:buFontTx/>
              <a:buChar char="-"/>
            </a:pPr>
            <a:r>
              <a:rPr lang="sl-SI" b="1" dirty="0">
                <a:solidFill>
                  <a:srgbClr val="FF0000"/>
                </a:solidFill>
              </a:rPr>
              <a:t>d</a:t>
            </a:r>
            <a:r>
              <a:rPr lang="sl-SI" b="1" dirty="0" smtClean="0">
                <a:solidFill>
                  <a:srgbClr val="FF0000"/>
                </a:solidFill>
              </a:rPr>
              <a:t>omačija odprta </a:t>
            </a:r>
            <a:r>
              <a:rPr lang="sl-SI" b="1" dirty="0">
                <a:solidFill>
                  <a:srgbClr val="FF0000"/>
                </a:solidFill>
              </a:rPr>
              <a:t>za obiske (</a:t>
            </a:r>
            <a:r>
              <a:rPr lang="sl-SI" b="1" dirty="0" smtClean="0">
                <a:solidFill>
                  <a:srgbClr val="FF0000"/>
                </a:solidFill>
              </a:rPr>
              <a:t>dobrodošli, </a:t>
            </a:r>
            <a:r>
              <a:rPr lang="sl-SI" b="1" dirty="0">
                <a:solidFill>
                  <a:srgbClr val="FF0000"/>
                </a:solidFill>
              </a:rPr>
              <a:t>kadar smo </a:t>
            </a:r>
            <a:r>
              <a:rPr lang="sl-SI" b="1" dirty="0" smtClean="0">
                <a:solidFill>
                  <a:srgbClr val="FF0000"/>
                </a:solidFill>
              </a:rPr>
              <a:t>tam)</a:t>
            </a:r>
          </a:p>
          <a:p>
            <a:pPr marL="342900" indent="-342900">
              <a:buFontTx/>
              <a:buChar char="-"/>
            </a:pPr>
            <a:r>
              <a:rPr lang="sl-SI" b="1" dirty="0" smtClean="0">
                <a:solidFill>
                  <a:srgbClr val="FF0000"/>
                </a:solidFill>
              </a:rPr>
              <a:t>vendarle </a:t>
            </a:r>
            <a:r>
              <a:rPr lang="sl-SI" b="1" dirty="0">
                <a:solidFill>
                  <a:srgbClr val="FF0000"/>
                </a:solidFill>
              </a:rPr>
              <a:t>– hiša je </a:t>
            </a:r>
            <a:r>
              <a:rPr lang="sl-SI" b="1" dirty="0" smtClean="0">
                <a:solidFill>
                  <a:srgbClr val="FF0000"/>
                </a:solidFill>
              </a:rPr>
              <a:t>bivalna - usklajevanje</a:t>
            </a:r>
            <a:endParaRPr lang="sl-SI" b="1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sl-SI" b="1" dirty="0">
                <a:solidFill>
                  <a:srgbClr val="FF0000"/>
                </a:solidFill>
              </a:rPr>
              <a:t>o</a:t>
            </a:r>
            <a:r>
              <a:rPr lang="sl-SI" b="1" dirty="0" smtClean="0">
                <a:solidFill>
                  <a:srgbClr val="FF0000"/>
                </a:solidFill>
              </a:rPr>
              <a:t>dprti za pobude</a:t>
            </a:r>
            <a:r>
              <a:rPr lang="sl-SI" b="1" dirty="0">
                <a:solidFill>
                  <a:srgbClr val="FF0000"/>
                </a:solidFill>
              </a:rPr>
              <a:t> </a:t>
            </a:r>
          </a:p>
          <a:p>
            <a:endParaRPr lang="sl-SI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2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3751" y="980728"/>
            <a:ext cx="6730882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ZAHVALA</a:t>
            </a:r>
          </a:p>
          <a:p>
            <a:endParaRPr lang="sl-SI" b="1" dirty="0" smtClean="0">
              <a:solidFill>
                <a:srgbClr val="FF0000"/>
              </a:solidFill>
            </a:endParaRPr>
          </a:p>
          <a:p>
            <a:r>
              <a:rPr lang="sl-SI" sz="1600" b="1" dirty="0" smtClean="0">
                <a:solidFill>
                  <a:srgbClr val="FF0000"/>
                </a:solidFill>
              </a:rPr>
              <a:t>Za vrsto starih dokumentov in podatkov :</a:t>
            </a:r>
          </a:p>
          <a:p>
            <a:r>
              <a:rPr lang="sl-SI" sz="1600" b="1" dirty="0" smtClean="0">
                <a:solidFill>
                  <a:srgbClr val="FF0000"/>
                </a:solidFill>
              </a:rPr>
              <a:t>- Toni Čop (</a:t>
            </a:r>
            <a:r>
              <a:rPr lang="sl-SI" sz="1600" b="1" dirty="0" err="1" smtClean="0">
                <a:solidFill>
                  <a:srgbClr val="FF0000"/>
                </a:solidFill>
              </a:rPr>
              <a:t>Šviglčev</a:t>
            </a:r>
            <a:r>
              <a:rPr lang="sl-SI" sz="1600" b="1" dirty="0" smtClean="0">
                <a:solidFill>
                  <a:srgbClr val="FF0000"/>
                </a:solidFill>
              </a:rPr>
              <a:t>) s Kamenj</a:t>
            </a:r>
          </a:p>
          <a:p>
            <a:r>
              <a:rPr lang="sl-SI" sz="1600" b="1" dirty="0" smtClean="0">
                <a:solidFill>
                  <a:srgbClr val="FF0000"/>
                </a:solidFill>
              </a:rPr>
              <a:t>Za </a:t>
            </a:r>
            <a:r>
              <a:rPr lang="sl-SI" sz="1600" b="1" dirty="0">
                <a:solidFill>
                  <a:srgbClr val="FF0000"/>
                </a:solidFill>
              </a:rPr>
              <a:t>spodbudo in povabilo :  </a:t>
            </a:r>
          </a:p>
          <a:p>
            <a:pPr marL="285750" lvl="0" indent="-285750">
              <a:buFontTx/>
              <a:buChar char="-"/>
            </a:pPr>
            <a:r>
              <a:rPr lang="sl-SI" sz="1600" b="1" dirty="0" smtClean="0">
                <a:solidFill>
                  <a:srgbClr val="FF0000"/>
                </a:solidFill>
              </a:rPr>
              <a:t>Ivi </a:t>
            </a:r>
            <a:r>
              <a:rPr lang="sl-SI" sz="1600" b="1" dirty="0">
                <a:solidFill>
                  <a:srgbClr val="FF0000"/>
                </a:solidFill>
              </a:rPr>
              <a:t>Lapajne, višja svetovalki za družbene dejavnosti, Občina </a:t>
            </a:r>
            <a:r>
              <a:rPr lang="sl-SI" sz="1600" b="1" dirty="0" smtClean="0">
                <a:solidFill>
                  <a:srgbClr val="FF0000"/>
                </a:solidFill>
              </a:rPr>
              <a:t>Bohinj</a:t>
            </a:r>
          </a:p>
          <a:p>
            <a:pPr marL="285750" lvl="0" indent="-285750">
              <a:buFontTx/>
              <a:buChar char="-"/>
            </a:pPr>
            <a:r>
              <a:rPr lang="sl-SI" sz="1600" b="1" dirty="0" smtClean="0">
                <a:solidFill>
                  <a:srgbClr val="FF0000"/>
                </a:solidFill>
              </a:rPr>
              <a:t>avtoricama </a:t>
            </a:r>
            <a:r>
              <a:rPr lang="sl-SI" sz="1600" b="1" dirty="0">
                <a:solidFill>
                  <a:srgbClr val="FF0000"/>
                </a:solidFill>
              </a:rPr>
              <a:t>razstave v bohinjski knjižnici : Metki Repinc in Darji </a:t>
            </a:r>
            <a:r>
              <a:rPr lang="sl-SI" sz="1600" b="1" dirty="0" err="1">
                <a:solidFill>
                  <a:srgbClr val="FF0000"/>
                </a:solidFill>
              </a:rPr>
              <a:t>Cvetrežnik</a:t>
            </a:r>
            <a:endParaRPr lang="sl-SI" sz="1600" b="1" dirty="0">
              <a:solidFill>
                <a:srgbClr val="FF0000"/>
              </a:solidFill>
            </a:endParaRPr>
          </a:p>
          <a:p>
            <a:r>
              <a:rPr lang="sl-SI" sz="1600" b="1" dirty="0" smtClean="0">
                <a:solidFill>
                  <a:srgbClr val="FF0000"/>
                </a:solidFill>
              </a:rPr>
              <a:t>Za </a:t>
            </a:r>
            <a:r>
              <a:rPr lang="sl-SI" sz="1600" b="1" dirty="0">
                <a:solidFill>
                  <a:srgbClr val="FF0000"/>
                </a:solidFill>
              </a:rPr>
              <a:t>uvrstitev prispevka na kolokvij :</a:t>
            </a:r>
          </a:p>
          <a:p>
            <a:pPr marL="285750" lvl="0" indent="-285750">
              <a:buFontTx/>
              <a:buChar char="-"/>
            </a:pPr>
            <a:r>
              <a:rPr lang="sl-SI" sz="1600" b="1" dirty="0" smtClean="0">
                <a:solidFill>
                  <a:srgbClr val="FF0000"/>
                </a:solidFill>
              </a:rPr>
              <a:t>Poloni </a:t>
            </a:r>
            <a:r>
              <a:rPr lang="sl-SI" sz="1600" b="1" dirty="0">
                <a:solidFill>
                  <a:srgbClr val="FF0000"/>
                </a:solidFill>
              </a:rPr>
              <a:t>Brenčič, Valvasorjeva knjižnica Krško </a:t>
            </a:r>
            <a:endParaRPr lang="sl-SI" sz="1600" b="1" dirty="0" smtClean="0">
              <a:solidFill>
                <a:srgbClr val="FF0000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sl-SI" sz="1600" b="1" dirty="0" smtClean="0">
                <a:solidFill>
                  <a:srgbClr val="FF0000"/>
                </a:solidFill>
              </a:rPr>
              <a:t>in </a:t>
            </a:r>
            <a:r>
              <a:rPr lang="sl-SI" sz="1600" b="1" dirty="0">
                <a:solidFill>
                  <a:srgbClr val="FF0000"/>
                </a:solidFill>
              </a:rPr>
              <a:t>Alenki Černelič Krošelj, Mestni muzej </a:t>
            </a:r>
            <a:r>
              <a:rPr lang="sl-SI" sz="1600" b="1" dirty="0" smtClean="0">
                <a:solidFill>
                  <a:srgbClr val="FF0000"/>
                </a:solidFill>
              </a:rPr>
              <a:t>Krško</a:t>
            </a:r>
          </a:p>
          <a:p>
            <a:pPr lvl="0"/>
            <a:endParaRPr lang="sl-SI" sz="1600" b="1" dirty="0">
              <a:solidFill>
                <a:srgbClr val="FF0000"/>
              </a:solidFill>
            </a:endParaRPr>
          </a:p>
          <a:p>
            <a:pPr lvl="0"/>
            <a:r>
              <a:rPr lang="sl-SI" sz="1600" b="1" dirty="0" smtClean="0">
                <a:solidFill>
                  <a:srgbClr val="FF0000"/>
                </a:solidFill>
              </a:rPr>
              <a:t>ČESTITKE </a:t>
            </a:r>
          </a:p>
          <a:p>
            <a:pPr lvl="0"/>
            <a:endParaRPr lang="sl-SI" sz="1600" b="1" dirty="0">
              <a:solidFill>
                <a:srgbClr val="FF0000"/>
              </a:solidFill>
            </a:endParaRPr>
          </a:p>
          <a:p>
            <a:r>
              <a:rPr lang="sl-SI" sz="1600" b="1" dirty="0">
                <a:solidFill>
                  <a:srgbClr val="FF0000"/>
                </a:solidFill>
              </a:rPr>
              <a:t>Za organizacijo kolokvija in razstave :</a:t>
            </a:r>
          </a:p>
          <a:p>
            <a:pPr marL="285750" lvl="0" indent="-285750">
              <a:buFontTx/>
              <a:buChar char="-"/>
            </a:pPr>
            <a:r>
              <a:rPr lang="sl-SI" sz="1600" b="1" dirty="0" smtClean="0">
                <a:solidFill>
                  <a:srgbClr val="FF0000"/>
                </a:solidFill>
              </a:rPr>
              <a:t>Mestni </a:t>
            </a:r>
            <a:r>
              <a:rPr lang="sl-SI" sz="1600" b="1" dirty="0">
                <a:solidFill>
                  <a:srgbClr val="FF0000"/>
                </a:solidFill>
              </a:rPr>
              <a:t>muzej Krško in Valvasorjeva knjižnica </a:t>
            </a:r>
            <a:r>
              <a:rPr lang="sl-SI" sz="1600" b="1" dirty="0" smtClean="0">
                <a:solidFill>
                  <a:srgbClr val="FF0000"/>
                </a:solidFill>
              </a:rPr>
              <a:t>Krško</a:t>
            </a:r>
          </a:p>
          <a:p>
            <a:pPr marL="285750" lvl="0" indent="-285750">
              <a:buFontTx/>
              <a:buChar char="-"/>
            </a:pPr>
            <a:r>
              <a:rPr lang="sl-SI" sz="1600" b="1" dirty="0" smtClean="0">
                <a:solidFill>
                  <a:srgbClr val="FF0000"/>
                </a:solidFill>
              </a:rPr>
              <a:t>Knjižnica </a:t>
            </a:r>
            <a:r>
              <a:rPr lang="sl-SI" sz="1600" b="1" dirty="0">
                <a:solidFill>
                  <a:srgbClr val="FF0000"/>
                </a:solidFill>
              </a:rPr>
              <a:t>Antona Tomaža Linharta </a:t>
            </a:r>
            <a:r>
              <a:rPr lang="sl-SI" sz="1600" b="1" dirty="0" smtClean="0">
                <a:solidFill>
                  <a:srgbClr val="FF0000"/>
                </a:solidFill>
              </a:rPr>
              <a:t>Radovljica</a:t>
            </a:r>
          </a:p>
          <a:p>
            <a:pPr marL="285750" lvl="0" indent="-285750">
              <a:buFontTx/>
              <a:buChar char="-"/>
            </a:pPr>
            <a:r>
              <a:rPr lang="sl-SI" sz="1600" b="1" dirty="0" smtClean="0">
                <a:solidFill>
                  <a:srgbClr val="FF0000"/>
                </a:solidFill>
              </a:rPr>
              <a:t>Občina </a:t>
            </a:r>
            <a:r>
              <a:rPr lang="sl-SI" sz="1600" b="1" dirty="0">
                <a:solidFill>
                  <a:srgbClr val="FF0000"/>
                </a:solidFill>
              </a:rPr>
              <a:t>Krško</a:t>
            </a:r>
          </a:p>
        </p:txBody>
      </p:sp>
    </p:spTree>
    <p:extLst>
      <p:ext uri="{BB962C8B-B14F-4D97-AF65-F5344CB8AC3E}">
        <p14:creationId xmlns:p14="http://schemas.microsoft.com/office/powerpoint/2010/main" xmlns="" val="263757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2047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2160" y="860624"/>
            <a:ext cx="2736304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l-SI" sz="1600" b="1" dirty="0" smtClean="0">
                <a:solidFill>
                  <a:srgbClr val="FF0000"/>
                </a:solidFill>
              </a:rPr>
              <a:t>Mencingerji </a:t>
            </a:r>
            <a:r>
              <a:rPr lang="sl-SI" sz="1600" b="1" dirty="0">
                <a:solidFill>
                  <a:srgbClr val="FF0000"/>
                </a:solidFill>
              </a:rPr>
              <a:t>so </a:t>
            </a:r>
            <a:r>
              <a:rPr lang="sl-SI" sz="1600" b="1" dirty="0" smtClean="0">
                <a:solidFill>
                  <a:srgbClr val="FF0000"/>
                </a:solidFill>
              </a:rPr>
              <a:t>se v Bohinju najverjetneje </a:t>
            </a:r>
            <a:r>
              <a:rPr lang="sl-SI" sz="1600" b="1" dirty="0">
                <a:solidFill>
                  <a:srgbClr val="FF0000"/>
                </a:solidFill>
              </a:rPr>
              <a:t>naselili z Bavarske koncem 15. oz. v začetku 16.stoletja. </a:t>
            </a:r>
          </a:p>
          <a:p>
            <a:r>
              <a:rPr lang="sl-SI" sz="1600" b="1" dirty="0" smtClean="0">
                <a:solidFill>
                  <a:srgbClr val="FF0000"/>
                </a:solidFill>
              </a:rPr>
              <a:t>Joža </a:t>
            </a:r>
            <a:r>
              <a:rPr lang="sl-SI" sz="1600" b="1" dirty="0">
                <a:solidFill>
                  <a:srgbClr val="FF0000"/>
                </a:solidFill>
              </a:rPr>
              <a:t>Čop (</a:t>
            </a:r>
            <a:r>
              <a:rPr lang="sl-SI" sz="1600" b="1" dirty="0" err="1" smtClean="0">
                <a:solidFill>
                  <a:srgbClr val="FF0000"/>
                </a:solidFill>
              </a:rPr>
              <a:t>Šviglčev</a:t>
            </a:r>
            <a:r>
              <a:rPr lang="sl-SI" sz="16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sl-SI" sz="1600" b="1" dirty="0" smtClean="0">
                <a:solidFill>
                  <a:srgbClr val="FF0000"/>
                </a:solidFill>
              </a:rPr>
              <a:t>z </a:t>
            </a:r>
            <a:r>
              <a:rPr lang="sl-SI" sz="1600" b="1" dirty="0">
                <a:solidFill>
                  <a:srgbClr val="FF0000"/>
                </a:solidFill>
              </a:rPr>
              <a:t>Broda navaja, da je z </a:t>
            </a:r>
            <a:r>
              <a:rPr lang="sl-SI" sz="1600" b="1" dirty="0" err="1">
                <a:solidFill>
                  <a:srgbClr val="FF0000"/>
                </a:solidFill>
              </a:rPr>
              <a:t>briksenških</a:t>
            </a:r>
            <a:r>
              <a:rPr lang="sl-SI" sz="1600" b="1" dirty="0">
                <a:solidFill>
                  <a:srgbClr val="FF0000"/>
                </a:solidFill>
              </a:rPr>
              <a:t> urbarjev iz leta 1602 razvidno, da so tedaj Mencingerji živeli na Bohinjski Bistrici.</a:t>
            </a:r>
          </a:p>
        </p:txBody>
      </p:sp>
    </p:spTree>
    <p:extLst>
      <p:ext uri="{BB962C8B-B14F-4D97-AF65-F5344CB8AC3E}">
        <p14:creationId xmlns:p14="http://schemas.microsoft.com/office/powerpoint/2010/main" xmlns="" val="271685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48681"/>
            <a:ext cx="3888432" cy="50423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0512" y="548680"/>
            <a:ext cx="3528392" cy="2601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5188" y="3284984"/>
            <a:ext cx="3500760" cy="25807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5771024"/>
            <a:ext cx="388843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l-SI" sz="1600" b="1" dirty="0" smtClean="0">
                <a:solidFill>
                  <a:srgbClr val="FF0000"/>
                </a:solidFill>
              </a:rPr>
              <a:t>Franca Mencinger </a:t>
            </a:r>
            <a:r>
              <a:rPr lang="sl-SI" sz="1600" b="1" dirty="0" err="1" smtClean="0">
                <a:solidFill>
                  <a:srgbClr val="FF0000"/>
                </a:solidFill>
              </a:rPr>
              <a:t>roj.Rozman</a:t>
            </a:r>
            <a:r>
              <a:rPr lang="sl-SI" sz="1600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sl-SI" sz="1600" b="1" dirty="0" smtClean="0">
                <a:solidFill>
                  <a:srgbClr val="FF0000"/>
                </a:solidFill>
              </a:rPr>
              <a:t>žena pisateljevega brata Gregorja, s sinovi, pisateljevimi nečaki</a:t>
            </a:r>
            <a:endParaRPr lang="sl-SI" sz="1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8595" y="6018173"/>
            <a:ext cx="3347583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l-SI" sz="1600" b="1" dirty="0" smtClean="0">
                <a:solidFill>
                  <a:srgbClr val="FF0000"/>
                </a:solidFill>
              </a:rPr>
              <a:t>Pismo nečaku Štefanu (27.11.1900) – </a:t>
            </a:r>
          </a:p>
          <a:p>
            <a:r>
              <a:rPr lang="sl-SI" sz="1600" b="1" dirty="0" smtClean="0">
                <a:solidFill>
                  <a:srgbClr val="FF0000"/>
                </a:solidFill>
              </a:rPr>
              <a:t>mojemu dedu</a:t>
            </a:r>
            <a:endParaRPr lang="sl-SI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386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980728"/>
            <a:ext cx="3816424" cy="39445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3028" y="980728"/>
            <a:ext cx="4066264" cy="39445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7664" y="5374332"/>
            <a:ext cx="646593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Stari katastri za Brod – na „Mlaki“ – z vrisano pisateljevo domačijo</a:t>
            </a:r>
            <a:endParaRPr lang="sl-SI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66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249351" y="-312266"/>
            <a:ext cx="4968552" cy="72665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5960" y="5923079"/>
            <a:ext cx="4054271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l-SI" sz="1600" b="1" dirty="0" smtClean="0">
                <a:solidFill>
                  <a:srgbClr val="FF0000"/>
                </a:solidFill>
              </a:rPr>
              <a:t>Rojstna hiša pisatelja </a:t>
            </a:r>
            <a:r>
              <a:rPr lang="sl-SI" sz="1600" b="1" dirty="0" err="1" smtClean="0">
                <a:solidFill>
                  <a:srgbClr val="FF0000"/>
                </a:solidFill>
              </a:rPr>
              <a:t>dr.Janeza</a:t>
            </a:r>
            <a:r>
              <a:rPr lang="sl-SI" sz="1600" b="1" dirty="0" smtClean="0">
                <a:solidFill>
                  <a:srgbClr val="FF0000"/>
                </a:solidFill>
              </a:rPr>
              <a:t> Mencingerja</a:t>
            </a:r>
          </a:p>
          <a:p>
            <a:r>
              <a:rPr lang="sl-SI" sz="1600" b="1" dirty="0" smtClean="0">
                <a:solidFill>
                  <a:srgbClr val="FF0000"/>
                </a:solidFill>
              </a:rPr>
              <a:t>„pr‘ </a:t>
            </a:r>
            <a:r>
              <a:rPr lang="sl-SI" sz="1600" b="1" dirty="0" err="1" smtClean="0">
                <a:solidFill>
                  <a:srgbClr val="FF0000"/>
                </a:solidFill>
              </a:rPr>
              <a:t>Grogar</a:t>
            </a:r>
            <a:r>
              <a:rPr lang="sl-SI" sz="1600" b="1" dirty="0" smtClean="0">
                <a:solidFill>
                  <a:srgbClr val="FF0000"/>
                </a:solidFill>
              </a:rPr>
              <a:t>“ na Brodu 23 - danes</a:t>
            </a:r>
            <a:endParaRPr lang="sl-SI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874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058" y="251272"/>
            <a:ext cx="3780997" cy="24576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317684"/>
            <a:ext cx="4130732" cy="35429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089148"/>
            <a:ext cx="3757230" cy="31060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1080" y="435938"/>
            <a:ext cx="238372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Hiša na Brodu skozi čas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5028634"/>
            <a:ext cx="3793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b="1" dirty="0" smtClean="0">
                <a:solidFill>
                  <a:srgbClr val="FF0000"/>
                </a:solidFill>
              </a:rPr>
              <a:t>Polajnarjev motiv po fotografiji z leta 1930</a:t>
            </a:r>
            <a:endParaRPr lang="sl-SI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2761890"/>
            <a:ext cx="1531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b="1" dirty="0" smtClean="0">
                <a:solidFill>
                  <a:srgbClr val="FF0000"/>
                </a:solidFill>
              </a:rPr>
              <a:t>Okrog leta 1900</a:t>
            </a:r>
            <a:endParaRPr lang="sl-SI" sz="1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5937" y="6195682"/>
            <a:ext cx="1531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b="1" dirty="0" smtClean="0">
                <a:solidFill>
                  <a:srgbClr val="FF0000"/>
                </a:solidFill>
              </a:rPr>
              <a:t>Okrog leta 1960</a:t>
            </a:r>
            <a:endParaRPr lang="sl-SI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13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394" y="230754"/>
            <a:ext cx="5815065" cy="3630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3564" y="1753465"/>
            <a:ext cx="2810111" cy="210758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143564" y="4125896"/>
            <a:ext cx="2810111" cy="1163368"/>
            <a:chOff x="5276301" y="2996952"/>
            <a:chExt cx="3655484" cy="15593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76301" y="2996952"/>
              <a:ext cx="3655484" cy="155938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54064" y="3420491"/>
              <a:ext cx="1749979" cy="8731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143564" y="240190"/>
            <a:ext cx="242322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l-SI" sz="1600" b="1" dirty="0" smtClean="0">
                <a:solidFill>
                  <a:srgbClr val="FF0000"/>
                </a:solidFill>
              </a:rPr>
              <a:t>Odkritje spominske plošče</a:t>
            </a:r>
          </a:p>
          <a:p>
            <a:r>
              <a:rPr lang="sl-SI" sz="1600" b="1" dirty="0" err="1" smtClean="0">
                <a:solidFill>
                  <a:srgbClr val="FF0000"/>
                </a:solidFill>
              </a:rPr>
              <a:t>9.julija</a:t>
            </a:r>
            <a:r>
              <a:rPr lang="sl-SI" sz="1600" b="1" dirty="0" smtClean="0">
                <a:solidFill>
                  <a:srgbClr val="FF0000"/>
                </a:solidFill>
              </a:rPr>
              <a:t> 1922 – </a:t>
            </a:r>
          </a:p>
          <a:p>
            <a:r>
              <a:rPr lang="sl-SI" sz="1600" b="1" dirty="0" smtClean="0">
                <a:solidFill>
                  <a:srgbClr val="FF0000"/>
                </a:solidFill>
              </a:rPr>
              <a:t>ob 10. obletnici smrti</a:t>
            </a:r>
            <a:endParaRPr lang="sl-SI" sz="16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046" y="4043861"/>
            <a:ext cx="1710041" cy="22312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3668" y="4039854"/>
            <a:ext cx="1939141" cy="22312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48087" y="4108248"/>
            <a:ext cx="103973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300" b="1" dirty="0" smtClean="0">
                <a:solidFill>
                  <a:srgbClr val="FF0000"/>
                </a:solidFill>
              </a:rPr>
              <a:t>Zadnja gospodarja</a:t>
            </a:r>
          </a:p>
          <a:p>
            <a:r>
              <a:rPr lang="sl-SI" sz="1300" b="1" dirty="0" smtClean="0">
                <a:solidFill>
                  <a:srgbClr val="FF0000"/>
                </a:solidFill>
              </a:rPr>
              <a:t>na Brodu 23,</a:t>
            </a:r>
          </a:p>
          <a:p>
            <a:r>
              <a:rPr lang="sl-SI" sz="1300" b="1" dirty="0" smtClean="0">
                <a:solidFill>
                  <a:srgbClr val="FF0000"/>
                </a:solidFill>
              </a:rPr>
              <a:t>Janez – pisateljev nečak - in žena Jera</a:t>
            </a:r>
            <a:endParaRPr lang="sl-SI" sz="13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8669" y="4061249"/>
            <a:ext cx="10697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300" b="1" dirty="0" smtClean="0">
                <a:solidFill>
                  <a:srgbClr val="FF0000"/>
                </a:solidFill>
              </a:rPr>
              <a:t>Slavica </a:t>
            </a:r>
            <a:r>
              <a:rPr lang="sl-SI" sz="1300" b="1" dirty="0" err="1" smtClean="0">
                <a:solidFill>
                  <a:srgbClr val="FF0000"/>
                </a:solidFill>
              </a:rPr>
              <a:t>Budnar</a:t>
            </a:r>
            <a:endParaRPr lang="sl-SI" sz="1300" b="1" dirty="0" smtClean="0">
              <a:solidFill>
                <a:srgbClr val="FF0000"/>
              </a:solidFill>
            </a:endParaRPr>
          </a:p>
          <a:p>
            <a:r>
              <a:rPr lang="sl-SI" sz="1300" b="1" dirty="0" smtClean="0">
                <a:solidFill>
                  <a:srgbClr val="FF0000"/>
                </a:solidFill>
              </a:rPr>
              <a:t>roj. Mencinger – pisateljeva pranečakinja</a:t>
            </a:r>
            <a:endParaRPr lang="sl-SI" sz="13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3564" y="5385520"/>
            <a:ext cx="2810111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l-SI" sz="1600" b="1" dirty="0" smtClean="0">
                <a:solidFill>
                  <a:srgbClr val="FF0000"/>
                </a:solidFill>
              </a:rPr>
              <a:t>Spominska knjiga</a:t>
            </a:r>
          </a:p>
          <a:p>
            <a:r>
              <a:rPr lang="sl-SI" sz="1600" b="1" dirty="0" smtClean="0">
                <a:solidFill>
                  <a:srgbClr val="FF0000"/>
                </a:solidFill>
              </a:rPr>
              <a:t>Društvo slovenskih književnikov</a:t>
            </a:r>
          </a:p>
          <a:p>
            <a:r>
              <a:rPr lang="sl-SI" sz="1600" b="1" dirty="0" err="1" smtClean="0">
                <a:solidFill>
                  <a:srgbClr val="FF0000"/>
                </a:solidFill>
              </a:rPr>
              <a:t>12.aprila</a:t>
            </a:r>
            <a:r>
              <a:rPr lang="sl-SI" sz="1600" b="1" dirty="0" smtClean="0">
                <a:solidFill>
                  <a:srgbClr val="FF0000"/>
                </a:solidFill>
              </a:rPr>
              <a:t> 1951</a:t>
            </a:r>
            <a:endParaRPr lang="sl-SI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17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662237"/>
            <a:ext cx="2243141" cy="25444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620687"/>
            <a:ext cx="5108972" cy="25782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92" y="3356992"/>
            <a:ext cx="5076056" cy="3271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00192" y="3789040"/>
            <a:ext cx="208823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Spominska soba v pisateljevi rojstni hiši</a:t>
            </a:r>
            <a:endParaRPr lang="sl-SI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07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18145"/>
            <a:ext cx="5364088" cy="35582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9054" y="218146"/>
            <a:ext cx="2378221" cy="35010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209" y="3953956"/>
            <a:ext cx="1981271" cy="2648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5409" y="3947473"/>
            <a:ext cx="2016223" cy="2654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9053" y="5055612"/>
            <a:ext cx="2378221" cy="15468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39053" y="3964429"/>
            <a:ext cx="232772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l-SI" sz="1600" b="1" dirty="0" smtClean="0">
                <a:solidFill>
                  <a:srgbClr val="FF0000"/>
                </a:solidFill>
              </a:rPr>
              <a:t>„HIŠA“ z mnogimi</a:t>
            </a:r>
          </a:p>
          <a:p>
            <a:r>
              <a:rPr lang="sl-SI" sz="1600" b="1" dirty="0" smtClean="0">
                <a:solidFill>
                  <a:srgbClr val="FF0000"/>
                </a:solidFill>
              </a:rPr>
              <a:t> starimi predmeti</a:t>
            </a:r>
          </a:p>
          <a:p>
            <a:r>
              <a:rPr lang="sl-SI" sz="1600" b="1" dirty="0" smtClean="0">
                <a:solidFill>
                  <a:srgbClr val="FF0000"/>
                </a:solidFill>
              </a:rPr>
              <a:t>v pisateljevi domačiji</a:t>
            </a:r>
            <a:endParaRPr lang="sl-SI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11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295</Words>
  <Application>Microsoft Office PowerPoint</Application>
  <PresentationFormat>Diaprojekcija na zaslonu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3" baseType="lpstr">
      <vt:lpstr>Office Theme</vt:lpstr>
      <vt:lpstr>Diapozitiv 1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  <vt:lpstr>Diapozitiv 11</vt:lpstr>
      <vt:lpstr>Diapozitiv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Miloš Budnar</dc:creator>
  <cp:lastModifiedBy>klemen.RAD-admin</cp:lastModifiedBy>
  <cp:revision>31</cp:revision>
  <dcterms:created xsi:type="dcterms:W3CDTF">2012-09-26T09:03:19Z</dcterms:created>
  <dcterms:modified xsi:type="dcterms:W3CDTF">2012-10-10T13:46:33Z</dcterms:modified>
</cp:coreProperties>
</file>